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980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636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609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412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809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363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923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758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341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400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228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16D98-CBF9-4A3E-9876-1C54180A8CC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546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8175282" cy="5669251"/>
          </a:xfrm>
        </p:spPr>
        <p:txBody>
          <a:bodyPr>
            <a:normAutofit fontScale="90000"/>
          </a:bodyPr>
          <a:lstStyle/>
          <a:p>
            <a:r>
              <a:rPr lang="uk-UA" sz="2700" b="1" dirty="0" smtClean="0"/>
              <a:t/>
            </a:r>
            <a:br>
              <a:rPr lang="uk-UA" sz="2700" b="1" dirty="0" smtClean="0"/>
            </a:br>
            <a:r>
              <a:rPr lang="uk-UA" sz="2700" b="1" dirty="0"/>
              <a:t/>
            </a:r>
            <a:br>
              <a:rPr lang="uk-UA" sz="2700" b="1" dirty="0"/>
            </a:br>
            <a:r>
              <a:rPr lang="uk-UA" sz="2700" b="1" dirty="0" smtClean="0"/>
              <a:t/>
            </a:r>
            <a:br>
              <a:rPr lang="uk-UA" sz="2700" b="1" dirty="0" smtClean="0"/>
            </a:br>
            <a:r>
              <a:rPr lang="uk-UA" sz="2700" b="1" dirty="0"/>
              <a:t/>
            </a:r>
            <a:br>
              <a:rPr lang="uk-UA" sz="2700" b="1" dirty="0"/>
            </a:br>
            <a:r>
              <a:rPr lang="uk-UA" sz="2700" b="1" dirty="0" smtClean="0">
                <a:solidFill>
                  <a:schemeClr val="accent6">
                    <a:lumMod val="75000"/>
                  </a:schemeClr>
                </a:solidFill>
              </a:rPr>
              <a:t>Міністерство </a:t>
            </a:r>
            <a:r>
              <a:rPr lang="uk-UA" sz="2700" b="1" dirty="0">
                <a:solidFill>
                  <a:schemeClr val="accent6">
                    <a:lumMod val="75000"/>
                  </a:schemeClr>
                </a:solidFill>
              </a:rPr>
              <a:t>освіти і науки України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>
                <a:solidFill>
                  <a:schemeClr val="accent6">
                    <a:lumMod val="75000"/>
                  </a:schemeClr>
                </a:solidFill>
              </a:rPr>
              <a:t>Херсонський державний університет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>
                <a:solidFill>
                  <a:schemeClr val="accent6">
                    <a:lumMod val="75000"/>
                  </a:schemeClr>
                </a:solidFill>
              </a:rPr>
              <a:t>Факультет економіки та менеджменту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>
                <a:solidFill>
                  <a:schemeClr val="accent6">
                    <a:lumMod val="75000"/>
                  </a:schemeClr>
                </a:solidFill>
              </a:rPr>
              <a:t>Кафедра </a:t>
            </a:r>
            <a:r>
              <a:rPr lang="uk-UA" sz="2700" b="1" dirty="0" smtClean="0">
                <a:solidFill>
                  <a:schemeClr val="accent6">
                    <a:lumMod val="75000"/>
                  </a:schemeClr>
                </a:solidFill>
              </a:rPr>
              <a:t>менеджменту і адміністрування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7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 smtClean="0">
                <a:solidFill>
                  <a:schemeClr val="accent6">
                    <a:lumMod val="75000"/>
                  </a:schemeClr>
                </a:solidFill>
              </a:rPr>
              <a:t>«</a:t>
            </a:r>
            <a:r>
              <a:rPr lang="uk-UA" sz="2700" b="1" dirty="0" smtClean="0">
                <a:solidFill>
                  <a:schemeClr val="accent6">
                    <a:lumMod val="75000"/>
                  </a:schemeClr>
                </a:solidFill>
              </a:rPr>
              <a:t>Цивільне право</a:t>
            </a:r>
            <a:r>
              <a:rPr lang="uk-UA" sz="2700" b="1" dirty="0" smtClean="0">
                <a:solidFill>
                  <a:schemeClr val="accent6">
                    <a:lumMod val="75000"/>
                  </a:schemeClr>
                </a:solidFill>
              </a:rPr>
              <a:t>»</a:t>
            </a:r>
            <a:r>
              <a:rPr lang="ru-RU" sz="2700" b="1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>
                <a:solidFill>
                  <a:schemeClr val="accent6">
                    <a:lumMod val="75000"/>
                  </a:schemeClr>
                </a:solidFill>
              </a:rPr>
              <a:t> 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dirty="0">
                <a:solidFill>
                  <a:schemeClr val="accent6">
                    <a:lumMod val="75000"/>
                  </a:schemeClr>
                </a:solidFill>
              </a:rPr>
              <a:t>Галузь знань </a:t>
            </a:r>
            <a:r>
              <a:rPr lang="uk-UA" sz="2700" u="sng" dirty="0">
                <a:solidFill>
                  <a:schemeClr val="accent6">
                    <a:lumMod val="75000"/>
                  </a:schemeClr>
                </a:solidFill>
              </a:rPr>
              <a:t>07 Управління та адміністрування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dirty="0">
                <a:solidFill>
                  <a:schemeClr val="accent6">
                    <a:lumMod val="75000"/>
                  </a:schemeClr>
                </a:solidFill>
              </a:rPr>
              <a:t>Спеціальність </a:t>
            </a:r>
            <a:r>
              <a:rPr lang="uk-UA" sz="2700" dirty="0" smtClean="0">
                <a:solidFill>
                  <a:schemeClr val="accent6">
                    <a:lumMod val="75000"/>
                  </a:schemeClr>
                </a:solidFill>
              </a:rPr>
              <a:t>073 «Менеджмент»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dirty="0">
                <a:solidFill>
                  <a:schemeClr val="accent6">
                    <a:lumMod val="75000"/>
                  </a:schemeClr>
                </a:solidFill>
              </a:rPr>
              <a:t>Ступінь вищої освіти </a:t>
            </a:r>
            <a:r>
              <a:rPr lang="uk-UA" sz="2700" u="sng" dirty="0">
                <a:solidFill>
                  <a:schemeClr val="accent6">
                    <a:lumMod val="75000"/>
                  </a:schemeClr>
                </a:solidFill>
              </a:rPr>
              <a:t>бакалавр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7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 smtClean="0">
                <a:solidFill>
                  <a:schemeClr val="accent6">
                    <a:lumMod val="75000"/>
                  </a:schemeClr>
                </a:solidFill>
              </a:rPr>
              <a:t>ХЕРСОН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dirty="0">
                <a:solidFill>
                  <a:schemeClr val="accent6">
                    <a:lumMod val="75000"/>
                  </a:schemeClr>
                </a:solidFill>
              </a:rPr>
              <a:t> 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6">
                    <a:lumMod val="75000"/>
                  </a:schemeClr>
                </a:solidFill>
              </a:rPr>
            </a:b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Предметом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вивчення навчальної дисципліни 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Цивільне право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»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є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майнові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особисті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немайнові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відносини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так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звані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цивільні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відносини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засновані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юридичній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рівності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вільному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волевиявленні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майновій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самостійності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учасників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uk-UA" sz="24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uk-UA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Метою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викладання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дисципліни є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засвоєння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студентами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теоретичних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правового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цивільних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набуття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практичних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навичок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конкретних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юридичних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ситуацій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None/>
            </a:pPr>
            <a:endParaRPr lang="uk-UA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uk-UA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Основними </a:t>
            </a: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завданнями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вивчення дисципліни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Цивільне право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є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засвоєння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студентами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предмета і методу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цивільного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права,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принципів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функцій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сутності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цивільного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права, як права приватного, систему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цивільного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права;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з’ясування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структури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представництва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права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власності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об’єктивному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суб’єктивному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розумінні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права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власності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способи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набуття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припинення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права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власності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моменту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виникнення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права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власності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річ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авторське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право і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суміжні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права, права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промислової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власності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творчої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зобов’язального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права,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договору,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функцій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класифікацій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6632"/>
            <a:ext cx="8301608" cy="6741368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Компетентності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здобувачів ступеня вищої освіти бакалавр з навчальної 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 «Цивільне право»: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1. </a:t>
            </a: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Здатність працювати в команді та налагоджувати міжособистісну взаємодію при вирішенні професійних завдань. </a:t>
            </a: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uk-UA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Здатність оцінювати виконувані роботи, забезпечувати їх якість та мотивувати персонал організації. </a:t>
            </a: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3</a:t>
            </a:r>
            <a:r>
              <a:rPr lang="uk-UA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Здатність створювати та організовувати ефективні комунікації в процесі управління. </a:t>
            </a: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4</a:t>
            </a:r>
            <a:r>
              <a:rPr lang="uk-UA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Здатність аналізувати й структурувати проблеми організації, формувати обґрунтовані рішення. </a:t>
            </a: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5</a:t>
            </a:r>
            <a:r>
              <a:rPr lang="uk-UA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Розуміти принципи і норми права та використовувати їх у професійній діяльності.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Програмні  результати навчання</a:t>
            </a:r>
            <a:r>
              <a:rPr lang="uk-UA" sz="18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</a:t>
            </a:r>
            <a:r>
              <a:rPr lang="uk-UA" sz="1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нати свої права і обов’язки як члена суспільства, усвідомлювати цінності громадянського суспільства,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верховенства права, прав і свобод людини і громадянина в Україні,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80"/>
              </a:spcAft>
            </a:pPr>
            <a:r>
              <a:rPr lang="uk-UA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демонструвати </a:t>
            </a: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навички аналізу ситуації та здійснення комунікації у різних сферах діяльності </a:t>
            </a:r>
            <a:r>
              <a:rPr lang="uk-UA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організації</a:t>
            </a: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180"/>
              </a:spcAft>
            </a:pP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</a:t>
            </a:r>
            <a:r>
              <a:rPr lang="uk-UA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цінювати </a:t>
            </a: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правові, соціальні та економічні наслідки функціонування </a:t>
            </a:r>
            <a:r>
              <a:rPr lang="uk-UA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організації, </a:t>
            </a: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180"/>
              </a:spcAft>
            </a:pP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описувати зміст функціональних сфер діяльності організації. </a:t>
            </a: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Перел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тем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690688"/>
            <a:ext cx="7935708" cy="4978671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1.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Цивільне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права України.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2.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цивільного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права України.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3.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Цивільні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правовідносини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4.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5.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особа: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6.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Окремі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7.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цивільних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правовідносин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Цінні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папери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Правочини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ru-RU" dirty="0" smtClean="0"/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РЕКОМЕНДОВАНА ЛІТЕРАТУРА: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8961" y="1000108"/>
            <a:ext cx="8686800" cy="5126055"/>
          </a:xfrm>
        </p:spPr>
        <p:txBody>
          <a:bodyPr>
            <a:normAutofit lnSpcReduction="10000"/>
          </a:bodyPr>
          <a:lstStyle/>
          <a:p>
            <a:pPr marL="457200" lvl="0" indent="-457200" algn="just">
              <a:spcAft>
                <a:spcPts val="0"/>
              </a:spcAft>
              <a:buAutoNum type="arabicPeriod"/>
              <a:tabLst>
                <a:tab pos="228600" algn="l"/>
                <a:tab pos="1139190" algn="l"/>
              </a:tabLst>
            </a:pP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Кодифікація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приватного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цивільного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права України / За ред.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А.С.Довгерта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- К., 2000.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spcAft>
                <a:spcPts val="0"/>
              </a:spcAft>
              <a:buNone/>
              <a:tabLst>
                <a:tab pos="228600" algn="l"/>
                <a:tab pos="1139190" algn="l"/>
              </a:tabLst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Науково-практичний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коментар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Цивільного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кодексу України / За ред.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В.М.Коссака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К.: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Істина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2008.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spcAft>
                <a:spcPts val="0"/>
              </a:spcAft>
              <a:buNone/>
              <a:tabLst>
                <a:tab pos="228600" algn="l"/>
                <a:tab pos="1139190" algn="l"/>
              </a:tabLst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Науково-практичний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коментар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Цивільного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кодексу України: У 2 т. / За ред.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О.В.Дзери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Н.С.Кузнєцової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В.В.Луця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К.: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Юрінком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2006 (Т.І.)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spcAft>
                <a:spcPts val="0"/>
              </a:spcAft>
              <a:buNone/>
              <a:tabLst>
                <a:tab pos="228600" algn="l"/>
                <a:tab pos="1139190" algn="l"/>
              </a:tabLst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Ромовська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З.В.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цивільне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право: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Академічний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курс.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Підручник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К.: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єдність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2010.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spcAft>
                <a:spcPts val="0"/>
              </a:spcAft>
              <a:buNone/>
              <a:tabLst>
                <a:tab pos="228600" algn="l"/>
                <a:tab pos="1139190" algn="l"/>
              </a:tabLst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Харитонов Є.О.,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Саніахметова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Н.О.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Цивільне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України: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Підручник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К.: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Істина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2003.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spcAft>
                <a:spcPts val="0"/>
              </a:spcAft>
              <a:buNone/>
              <a:tabLst>
                <a:tab pos="228600" algn="l"/>
                <a:tab pos="1139190" algn="l"/>
              </a:tabLst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Цивільне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України: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Академічний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курс: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Підручник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У 2-х т. /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заг.ред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Я.М.Шевченко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К.: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Юре, 2006 (Т.1.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spcAft>
                <a:spcPts val="0"/>
              </a:spcAft>
              <a:buNone/>
              <a:tabLst>
                <a:tab pos="228600" algn="l"/>
                <a:tab pos="1139190" algn="l"/>
              </a:tabLst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Цивільне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України: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Підручник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У 2 кн. / За ред.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О.В.Дзери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Н.С.Кузнєцової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К.: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Юрінком-Інтер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2016 (Кн.1).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spcAft>
                <a:spcPts val="0"/>
              </a:spcAft>
              <a:buNone/>
              <a:tabLst>
                <a:tab pos="228600" algn="l"/>
                <a:tab pos="1139190" algn="l"/>
              </a:tabLst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Цивільне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України: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Підручник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У 2 т. /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заг.ред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В.І.Борисової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І.В.Спасібо-Фатєєвої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В.Л.Яроцького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Х.: Право, 2017 (Т.1).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</TotalTime>
  <Words>576</Words>
  <Application>Microsoft Office PowerPoint</Application>
  <PresentationFormat>Экран (4:3)</PresentationFormat>
  <Paragraphs>35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    Міністерство освіти і науки України Херсонський державний університет Факультет економіки та менеджменту Кафедра менеджменту і адміністрування  «Цивільне право»   Галузь знань 07 Управління та адміністрування Спеціальність 073 «Менеджмент» Ступінь вищої освіти бакалавр   ХЕРСОН   </vt:lpstr>
      <vt:lpstr>Презентация PowerPoint</vt:lpstr>
      <vt:lpstr>Презентация PowerPoint</vt:lpstr>
      <vt:lpstr>Перелік тем</vt:lpstr>
      <vt:lpstr>РЕКОМЕНДОВАНА ЛІТЕРАТУРА: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фінансів, обліку та підприємництва   " ОСНОВИ ТОРГІВЕЛЬНОЇ ДІЯЛЬНОСТІ «   Галузь знань 07 Управління та адміністрування Спеціальність 076 «Підприємництво, торгівля та біржова діяльність» Ступінь вищої освіти бакалавр   ХЕРСОН</dc:title>
  <dc:creator>Пользователь Windows</dc:creator>
  <cp:lastModifiedBy>IPOSLENOVO</cp:lastModifiedBy>
  <cp:revision>21</cp:revision>
  <dcterms:created xsi:type="dcterms:W3CDTF">2020-05-28T12:18:49Z</dcterms:created>
  <dcterms:modified xsi:type="dcterms:W3CDTF">2020-06-09T16:52:41Z</dcterms:modified>
</cp:coreProperties>
</file>